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95" r:id="rId2"/>
    <p:sldMasterId id="2147483684" r:id="rId3"/>
  </p:sldMasterIdLst>
  <p:notesMasterIdLst>
    <p:notesMasterId r:id="rId14"/>
  </p:notesMasterIdLst>
  <p:handoutMasterIdLst>
    <p:handoutMasterId r:id="rId15"/>
  </p:handoutMasterIdLst>
  <p:sldIdLst>
    <p:sldId id="259" r:id="rId4"/>
    <p:sldId id="261" r:id="rId5"/>
    <p:sldId id="267" r:id="rId6"/>
    <p:sldId id="268" r:id="rId7"/>
    <p:sldId id="264" r:id="rId8"/>
    <p:sldId id="270" r:id="rId9"/>
    <p:sldId id="271" r:id="rId10"/>
    <p:sldId id="272" r:id="rId11"/>
    <p:sldId id="269" r:id="rId12"/>
    <p:sldId id="265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46398"/>
    <a:srgbClr val="FFFFFF"/>
    <a:srgbClr val="3B2B46"/>
    <a:srgbClr val="346297"/>
    <a:srgbClr val="346296"/>
    <a:srgbClr val="E646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33CE5AD-AD80-2382-84CB-CAAB2AE003D1}" v="5" dt="2022-05-16T07:46:14.265"/>
    <p1510:client id="{9F5E73EE-C182-CE6B-FEDB-F38225780715}" v="40" dt="2022-05-16T09:16:34.664"/>
    <p1510:client id="{A9231D11-D11C-4C09-A742-CB951357B0A2}" v="27" dt="2022-05-16T09:16:44.332"/>
    <p1510:client id="{C1969BF9-F294-44C7-A8A7-D14F38B0C65C}" v="44" dt="2022-05-16T07:40:30.578"/>
    <p1510:client id="{D813661B-0F31-685F-9569-23F93399A735}" v="4" dt="2022-05-16T08:10:57.882"/>
    <p1510:client id="{E1DED306-7C78-8571-7CD0-FE076B45A83D}" v="4" dt="2022-05-16T08:27:14.85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83810"/>
  </p:normalViewPr>
  <p:slideViewPr>
    <p:cSldViewPr snapToGrid="0">
      <p:cViewPr varScale="1">
        <p:scale>
          <a:sx n="104" d="100"/>
          <a:sy n="104" d="100"/>
        </p:scale>
        <p:origin x="232" y="2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7.xml"/><Relationship Id="rId19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ABDC4E67-8CB2-26CB-9842-22F9A691D93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CE31EB5F-53B0-CDA3-72A4-3FA9BE40D0E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440670-43D7-400A-ABC5-B69E064DBB37}" type="datetimeFigureOut">
              <a:rPr lang="en-GB" smtClean="0"/>
              <a:t>20/06/2022</a:t>
            </a:fld>
            <a:endParaRPr lang="en-GB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0EB1E06-E4F0-A1A2-1EFB-AD58FA1AF7A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7061963-6110-4C16-C593-C8C56E4881C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274045-2E90-4839-9E75-1C1FCF04B5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01830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1B03A4-75C9-4E3D-9183-2102CA9AEC33}" type="datetimeFigureOut">
              <a:rPr lang="en-GB" smtClean="0"/>
              <a:t>20/06/2022</a:t>
            </a:fld>
            <a:endParaRPr lang="en-GB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839206-A81D-4F76-8486-302187992F7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08071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22176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75181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H" dirty="0"/>
              <a:t>Why IaC?</a:t>
            </a:r>
          </a:p>
          <a:p>
            <a:pPr marL="171450" indent="-171450">
              <a:buFontTx/>
              <a:buChar char="-"/>
            </a:pPr>
            <a:r>
              <a:rPr lang="en-CH" dirty="0"/>
              <a:t>Idempotency, repeatability</a:t>
            </a:r>
          </a:p>
          <a:p>
            <a:pPr marL="171450" indent="-171450">
              <a:buFontTx/>
              <a:buChar char="-"/>
            </a:pPr>
            <a:r>
              <a:rPr lang="en-CH" dirty="0"/>
              <a:t>DRY</a:t>
            </a:r>
          </a:p>
          <a:p>
            <a:pPr marL="171450" indent="-171450">
              <a:buFontTx/>
              <a:buChar char="-"/>
            </a:pPr>
            <a:r>
              <a:rPr lang="en-CH" dirty="0"/>
              <a:t>CI/CD -&gt; People don’t need permissions to systems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44669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H" dirty="0"/>
              <a:t>- Native Microsoft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63354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H" dirty="0"/>
              <a:t>But:</a:t>
            </a:r>
          </a:p>
          <a:p>
            <a:r>
              <a:rPr lang="en-CH" dirty="0"/>
              <a:t> - JSON sucks</a:t>
            </a:r>
          </a:p>
          <a:p>
            <a:r>
              <a:rPr lang="en-CH" dirty="0"/>
              <a:t>Bicep -&gt; Nicer language, still native, shorter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27471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H" dirty="0"/>
              <a:t>But:</a:t>
            </a:r>
          </a:p>
          <a:p>
            <a:pPr marL="171450" indent="-171450">
              <a:buFontTx/>
              <a:buChar char="-"/>
            </a:pPr>
            <a:r>
              <a:rPr lang="en-CH" dirty="0"/>
              <a:t>Just generates ARM</a:t>
            </a:r>
          </a:p>
          <a:p>
            <a:pPr marL="171450" indent="-171450">
              <a:buFontTx/>
              <a:buChar char="-"/>
            </a:pPr>
            <a:r>
              <a:rPr lang="en-CH" dirty="0"/>
              <a:t>Scoping sucks</a:t>
            </a:r>
          </a:p>
          <a:p>
            <a:pPr marL="171450" indent="-171450">
              <a:buFontTx/>
              <a:buChar char="-"/>
            </a:pPr>
            <a:endParaRPr lang="en-CH" dirty="0"/>
          </a:p>
          <a:p>
            <a:pPr marL="171450" indent="-171450">
              <a:buFontTx/>
              <a:buChar char="-"/>
            </a:pPr>
            <a:r>
              <a:rPr lang="en-CH" dirty="0"/>
              <a:t>Terraform -&gt; Less fuss, not JSON, Multi-Platform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91222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H" dirty="0"/>
              <a:t>But:</a:t>
            </a:r>
          </a:p>
          <a:p>
            <a:pPr marL="171450" indent="-171450">
              <a:buFontTx/>
              <a:buChar char="-"/>
            </a:pPr>
            <a:r>
              <a:rPr lang="en-CH" dirty="0"/>
              <a:t>Syntax often still sucks (loops)</a:t>
            </a:r>
          </a:p>
          <a:p>
            <a:pPr marL="171450" indent="-171450">
              <a:buFontTx/>
              <a:buChar char="-"/>
            </a:pPr>
            <a:r>
              <a:rPr lang="en-CH" dirty="0"/>
              <a:t>Can’t satisfy Azure Policy sometimes (public endpoints on creation)</a:t>
            </a:r>
          </a:p>
          <a:p>
            <a:pPr marL="171450" indent="-171450">
              <a:buFontTx/>
              <a:buChar char="-"/>
            </a:pPr>
            <a:r>
              <a:rPr lang="en-CH" dirty="0"/>
              <a:t>Delay in support for new stuff (although marginal)</a:t>
            </a:r>
          </a:p>
          <a:p>
            <a:pPr marL="171450" indent="-171450">
              <a:buFontTx/>
              <a:buChar char="-"/>
            </a:pPr>
            <a:endParaRPr lang="en-CH" dirty="0"/>
          </a:p>
          <a:p>
            <a:pPr marL="171450" indent="-171450">
              <a:buFontTx/>
              <a:buChar char="-"/>
            </a:pPr>
            <a:r>
              <a:rPr lang="en-CH" dirty="0"/>
              <a:t>Pulumi -&gt; Can work with many 1st class programming languages (pwsh)</a:t>
            </a:r>
          </a:p>
          <a:p>
            <a:pPr marL="171450" indent="-171450">
              <a:buFontTx/>
              <a:buChar char="-"/>
            </a:pPr>
            <a:r>
              <a:rPr lang="en-CH" dirty="0"/>
              <a:t>Directly talks to the API</a:t>
            </a:r>
          </a:p>
          <a:p>
            <a:pPr marL="171450" indent="-171450">
              <a:buFontTx/>
              <a:buChar char="-"/>
            </a:pPr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53755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CH" dirty="0"/>
              <a:t>Pulumi YAML saved our ass</a:t>
            </a:r>
          </a:p>
          <a:p>
            <a:pPr marL="171450" indent="-171450">
              <a:buFontTx/>
              <a:buChar char="-"/>
            </a:pPr>
            <a:r>
              <a:rPr lang="en-CH" dirty="0"/>
              <a:t>Pwsh generates YAML</a:t>
            </a:r>
          </a:p>
          <a:p>
            <a:pPr marL="171450" indent="-171450">
              <a:buFontTx/>
              <a:buChar char="-"/>
            </a:pPr>
            <a:r>
              <a:rPr lang="en-CH" dirty="0"/>
              <a:t>Giant Schema file</a:t>
            </a:r>
          </a:p>
          <a:p>
            <a:pPr marL="171450" indent="-171450">
              <a:buFontTx/>
              <a:buChar char="-"/>
            </a:pPr>
            <a:r>
              <a:rPr lang="en-GB" dirty="0"/>
              <a:t>S</a:t>
            </a:r>
            <a:r>
              <a:rPr lang="en-CH" dirty="0"/>
              <a:t>tarter file with RG and intellisense</a:t>
            </a:r>
          </a:p>
          <a:p>
            <a:endParaRPr lang="en-CH" dirty="0"/>
          </a:p>
          <a:p>
            <a:r>
              <a:rPr lang="en-GB" dirty="0"/>
              <a:t>P</a:t>
            </a:r>
            <a:r>
              <a:rPr lang="en-CH" dirty="0"/>
              <a:t>ulumi.ps1</a:t>
            </a:r>
          </a:p>
          <a:p>
            <a:pPr marL="171450" indent="-171450">
              <a:buFontTx/>
              <a:buChar char="-"/>
            </a:pPr>
            <a:r>
              <a:rPr lang="en-CH" dirty="0"/>
              <a:t>Loop</a:t>
            </a:r>
          </a:p>
          <a:p>
            <a:pPr marL="171450" indent="-171450">
              <a:buFontTx/>
              <a:buChar char="-"/>
            </a:pPr>
            <a:r>
              <a:rPr lang="en-CH" dirty="0"/>
              <a:t>Reference</a:t>
            </a:r>
          </a:p>
          <a:p>
            <a:pPr marL="171450" indent="-171450">
              <a:buFontTx/>
              <a:buChar char="-"/>
            </a:pPr>
            <a:r>
              <a:rPr lang="en-CH" dirty="0"/>
              <a:t>Modularization</a:t>
            </a:r>
          </a:p>
          <a:p>
            <a:pPr marL="171450" indent="-171450">
              <a:buFontTx/>
              <a:buChar char="-"/>
            </a:pPr>
            <a:r>
              <a:rPr lang="en-CH" dirty="0"/>
              <a:t>Complete with function call</a:t>
            </a:r>
          </a:p>
          <a:p>
            <a:r>
              <a:rPr lang="en-CH" dirty="0"/>
              <a:t>- Pester / PSScriptanalyzer rules to be developed</a:t>
            </a:r>
          </a:p>
          <a:p>
            <a:r>
              <a:rPr lang="en-CH" dirty="0"/>
              <a:t>- PSCafNaming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99934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79480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103421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1FA22-F0C4-1510-0E4C-953C802C4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86368D-1D41-F3F9-3D07-85EFF2CFBC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83765E-1500-5380-7D29-9BED9AFAFC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641347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19606-9316-A7A0-65BC-635A494F0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3637042-5D0D-C650-5659-376D12BF8F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EF090A-47F3-1576-D5A3-105EE33762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74897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3B042-3840-06BB-E1DF-E9094D819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CC1C5E-7112-083E-8A66-4B30A4DD39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73646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44C786-AD10-7D88-1933-9D7659D256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7314" y="1852863"/>
            <a:ext cx="7886486" cy="4324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Your bio</a:t>
            </a:r>
            <a:endParaRPr lang="en-GB"/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1BA7B894-6BCA-2B29-BA04-8AAB1735BF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7313" y="324853"/>
            <a:ext cx="788648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Speaker’s name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33740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FF0C1-723F-8331-7203-2AD1CA3085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00EBD9-8D5A-98D4-BC92-CE5E1C7560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7239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3D202-8931-7832-6C93-86B82B686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5BBC0C-D418-7F75-653D-7BD01A94CB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8024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93987-4D9C-734A-F0DD-FA7C5E5BF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8C8F2A-06F7-926F-11A3-0E18B5E012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476032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9D26B-2105-B752-1559-A5E7E3580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CB2030-5E24-3C76-AF6E-BEABDB29D9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0EF88D-DEBE-FA6D-7C2B-49DE203B99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30253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0F04B-2070-B32A-26F9-689ACEB179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972153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351C8F-389D-6D1D-529E-8F7B5D2561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7AB8FD-3AC0-420A-CD1A-4BB2C4DEB2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2E0881B-0B39-A9CB-08B8-7FA6C0D98A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927CCB1-27F7-D503-AC18-183950FAE8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47285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E4D49-1A5A-DFCF-8CA7-93B2889E2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50198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04708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 descr="Une image contenant texte&#10;&#10;Description générée automatiquement">
            <a:extLst>
              <a:ext uri="{FF2B5EF4-FFF2-40B4-BE49-F238E27FC236}">
                <a16:creationId xmlns:a16="http://schemas.microsoft.com/office/drawing/2014/main" id="{46B6AA1A-3151-3AC2-83FB-1C6A4D626CE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" y="0"/>
            <a:ext cx="12189631" cy="6858000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E38E8CAF-D224-9556-511F-8D65E9383F2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0591" y="137310"/>
            <a:ext cx="4166241" cy="1426795"/>
          </a:xfrm>
          <a:prstGeom prst="rect">
            <a:avLst/>
          </a:prstGeom>
        </p:spPr>
      </p:pic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8BF0F6A0-B4A8-0FCA-6066-2B5168C6999F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204" y="4917720"/>
            <a:ext cx="2899746" cy="1863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9294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Une image contenant texte&#10;&#10;Description générée automatiquement">
            <a:extLst>
              <a:ext uri="{FF2B5EF4-FFF2-40B4-BE49-F238E27FC236}">
                <a16:creationId xmlns:a16="http://schemas.microsoft.com/office/drawing/2014/main" id="{E6A8F4F5-7628-E9E8-23A7-09169C6794F7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" y="0"/>
            <a:ext cx="12189631" cy="6858000"/>
          </a:xfrm>
          <a:prstGeom prst="rect">
            <a:avLst/>
          </a:prstGeom>
        </p:spPr>
      </p:pic>
      <p:pic>
        <p:nvPicPr>
          <p:cNvPr id="8" name="Image 9">
            <a:extLst>
              <a:ext uri="{FF2B5EF4-FFF2-40B4-BE49-F238E27FC236}">
                <a16:creationId xmlns:a16="http://schemas.microsoft.com/office/drawing/2014/main" id="{A37D890D-4CD4-0C87-4003-F4BF7033F1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4403" y="6350334"/>
            <a:ext cx="360064" cy="384475"/>
          </a:xfrm>
          <a:prstGeom prst="rect">
            <a:avLst/>
          </a:prstGeom>
        </p:spPr>
      </p:pic>
      <p:sp>
        <p:nvSpPr>
          <p:cNvPr id="9" name="Espace réservé du numéro de diapositive 5">
            <a:extLst>
              <a:ext uri="{FF2B5EF4-FFF2-40B4-BE49-F238E27FC236}">
                <a16:creationId xmlns:a16="http://schemas.microsoft.com/office/drawing/2014/main" id="{23A9783D-3390-2C6C-10C7-123B0E0D4E9D}"/>
              </a:ext>
            </a:extLst>
          </p:cNvPr>
          <p:cNvSpPr txBox="1">
            <a:spLocks/>
          </p:cNvSpPr>
          <p:nvPr userDrawn="1"/>
        </p:nvSpPr>
        <p:spPr>
          <a:xfrm>
            <a:off x="7001786" y="6335963"/>
            <a:ext cx="2656189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>
                <a:solidFill>
                  <a:srgbClr val="346296"/>
                </a:solidFill>
              </a:rPr>
              <a:t>@rdbartram | @Oechiih</a:t>
            </a:r>
          </a:p>
        </p:txBody>
      </p:sp>
    </p:spTree>
    <p:extLst>
      <p:ext uri="{BB962C8B-B14F-4D97-AF65-F5344CB8AC3E}">
        <p14:creationId xmlns:p14="http://schemas.microsoft.com/office/powerpoint/2010/main" val="15205317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GB" sz="5400" b="1" kern="1200" dirty="0">
          <a:solidFill>
            <a:srgbClr val="3B2B4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GB" sz="3200" kern="1200" dirty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Une image contenant texte&#10;&#10;Description générée automatiquement">
            <a:extLst>
              <a:ext uri="{FF2B5EF4-FFF2-40B4-BE49-F238E27FC236}">
                <a16:creationId xmlns:a16="http://schemas.microsoft.com/office/drawing/2014/main" id="{1B01AB94-EEA2-3211-2551-34A16625A10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" y="0"/>
            <a:ext cx="12189631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157010D-0C09-8FBA-F719-A4ED7C3FC5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73328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C054D6-CB61-3142-2199-DDEA2FD483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9" name="Image 9">
            <a:extLst>
              <a:ext uri="{FF2B5EF4-FFF2-40B4-BE49-F238E27FC236}">
                <a16:creationId xmlns:a16="http://schemas.microsoft.com/office/drawing/2014/main" id="{FECEBED3-47F5-E49B-5E10-BC996DC71C9E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4403" y="6350334"/>
            <a:ext cx="360064" cy="384475"/>
          </a:xfrm>
          <a:prstGeom prst="rect">
            <a:avLst/>
          </a:prstGeom>
        </p:spPr>
      </p:pic>
      <p:sp>
        <p:nvSpPr>
          <p:cNvPr id="10" name="Espace réservé du numéro de diapositive 5">
            <a:extLst>
              <a:ext uri="{FF2B5EF4-FFF2-40B4-BE49-F238E27FC236}">
                <a16:creationId xmlns:a16="http://schemas.microsoft.com/office/drawing/2014/main" id="{6122872C-58E4-4D8E-43AD-82C6D51A6C2A}"/>
              </a:ext>
            </a:extLst>
          </p:cNvPr>
          <p:cNvSpPr txBox="1">
            <a:spLocks/>
          </p:cNvSpPr>
          <p:nvPr userDrawn="1"/>
        </p:nvSpPr>
        <p:spPr>
          <a:xfrm>
            <a:off x="7001786" y="6335963"/>
            <a:ext cx="2620331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>
                <a:solidFill>
                  <a:srgbClr val="346296"/>
                </a:solidFill>
              </a:rPr>
              <a:t>@rdbartram | @Oechiih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DB18859-82CE-30E2-F82E-EF926C002FBA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8529" y="136524"/>
            <a:ext cx="1311101" cy="1008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6997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1" kern="1200">
          <a:solidFill>
            <a:srgbClr val="3B2B4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§"/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3200" kern="1200">
          <a:solidFill>
            <a:srgbClr val="346297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F2C3F19-9F6F-1450-84BC-A80357F35940}"/>
              </a:ext>
            </a:extLst>
          </p:cNvPr>
          <p:cNvSpPr txBox="1">
            <a:spLocks/>
          </p:cNvSpPr>
          <p:nvPr/>
        </p:nvSpPr>
        <p:spPr>
          <a:xfrm>
            <a:off x="838200" y="2055326"/>
            <a:ext cx="10515600" cy="1936944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346296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GB" sz="6000" dirty="0"/>
              <a:t>The Best </a:t>
            </a:r>
            <a:r>
              <a:rPr lang="en-GB" sz="6000" dirty="0" err="1"/>
              <a:t>IaC</a:t>
            </a:r>
            <a:r>
              <a:rPr lang="en-GB" sz="6000" dirty="0"/>
              <a:t> Tool In The World! (in my opinion)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FB22B504-146E-1966-17CE-BB797BC6083D}"/>
              </a:ext>
            </a:extLst>
          </p:cNvPr>
          <p:cNvSpPr txBox="1">
            <a:spLocks/>
          </p:cNvSpPr>
          <p:nvPr/>
        </p:nvSpPr>
        <p:spPr>
          <a:xfrm>
            <a:off x="1524000" y="4271395"/>
            <a:ext cx="9144000" cy="631759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400" kern="1200">
                <a:solidFill>
                  <a:srgbClr val="3B2B46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i="1" dirty="0"/>
              <a:t>Ryan Bartram | Jan </a:t>
            </a:r>
            <a:r>
              <a:rPr lang="fr-FR" b="1" i="1" dirty="0" err="1"/>
              <a:t>Oehen</a:t>
            </a:r>
            <a:endParaRPr lang="en-GB" b="1" i="1" dirty="0"/>
          </a:p>
        </p:txBody>
      </p: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A169C0FB-08C4-E3EC-573C-91852880EBAA}"/>
              </a:ext>
            </a:extLst>
          </p:cNvPr>
          <p:cNvCxnSpPr/>
          <p:nvPr/>
        </p:nvCxnSpPr>
        <p:spPr>
          <a:xfrm>
            <a:off x="3867150" y="4089400"/>
            <a:ext cx="4508500" cy="0"/>
          </a:xfrm>
          <a:prstGeom prst="line">
            <a:avLst/>
          </a:prstGeom>
          <a:ln>
            <a:solidFill>
              <a:srgbClr val="3B2B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00041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3">
            <a:extLst>
              <a:ext uri="{FF2B5EF4-FFF2-40B4-BE49-F238E27FC236}">
                <a16:creationId xmlns:a16="http://schemas.microsoft.com/office/drawing/2014/main" id="{063F7B61-5334-421F-9456-A905D333F4B3}"/>
              </a:ext>
            </a:extLst>
          </p:cNvPr>
          <p:cNvSpPr txBox="1">
            <a:spLocks/>
          </p:cNvSpPr>
          <p:nvPr/>
        </p:nvSpPr>
        <p:spPr>
          <a:xfrm>
            <a:off x="831850" y="529389"/>
            <a:ext cx="10515600" cy="10046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rgbClr val="3B2B4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Links and Q&amp;A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F4BA508-5466-9F44-BA65-767846207A22}"/>
              </a:ext>
            </a:extLst>
          </p:cNvPr>
          <p:cNvGrpSpPr/>
          <p:nvPr/>
        </p:nvGrpSpPr>
        <p:grpSpPr>
          <a:xfrm>
            <a:off x="601286" y="2023694"/>
            <a:ext cx="4313300" cy="3352111"/>
            <a:chOff x="237221" y="1851528"/>
            <a:chExt cx="4241316" cy="3296168"/>
          </a:xfrm>
        </p:grpSpPr>
        <p:pic>
          <p:nvPicPr>
            <p:cNvPr id="1026" name="Picture 2" descr="Preview of your QR Code">
              <a:extLst>
                <a:ext uri="{FF2B5EF4-FFF2-40B4-BE49-F238E27FC236}">
                  <a16:creationId xmlns:a16="http://schemas.microsoft.com/office/drawing/2014/main" id="{5ED80421-A879-434A-BDBB-972693B03E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879" y="1851528"/>
              <a:ext cx="2794000" cy="279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EB60B69-8EC9-E94B-B06D-E4E4CFEF20B1}"/>
                </a:ext>
              </a:extLst>
            </p:cNvPr>
            <p:cNvSpPr txBox="1"/>
            <p:nvPr/>
          </p:nvSpPr>
          <p:spPr>
            <a:xfrm>
              <a:off x="237221" y="4778364"/>
              <a:ext cx="42413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https://</a:t>
              </a:r>
              <a:r>
                <a:rPr lang="en-GB" dirty="0" err="1"/>
                <a:t>github.com</a:t>
              </a:r>
              <a:r>
                <a:rPr lang="en-GB" dirty="0"/>
                <a:t>/</a:t>
              </a:r>
              <a:r>
                <a:rPr lang="en-GB" dirty="0" err="1"/>
                <a:t>worxspace</a:t>
              </a:r>
              <a:r>
                <a:rPr lang="en-GB" dirty="0"/>
                <a:t>/</a:t>
              </a:r>
              <a:r>
                <a:rPr lang="en-GB" dirty="0" err="1"/>
                <a:t>PSPulumi</a:t>
              </a:r>
              <a:endParaRPr lang="en-CH" dirty="0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0B63ED44-A24B-B045-9A29-FB44D36AAFF1}"/>
              </a:ext>
            </a:extLst>
          </p:cNvPr>
          <p:cNvGrpSpPr/>
          <p:nvPr/>
        </p:nvGrpSpPr>
        <p:grpSpPr>
          <a:xfrm>
            <a:off x="5609835" y="2032000"/>
            <a:ext cx="6129160" cy="3343805"/>
            <a:chOff x="4433101" y="1851528"/>
            <a:chExt cx="6129160" cy="3343805"/>
          </a:xfrm>
        </p:grpSpPr>
        <p:sp>
          <p:nvSpPr>
            <p:cNvPr id="10" name="Text Placeholder 4">
              <a:extLst>
                <a:ext uri="{FF2B5EF4-FFF2-40B4-BE49-F238E27FC236}">
                  <a16:creationId xmlns:a16="http://schemas.microsoft.com/office/drawing/2014/main" id="{E7911686-C4FE-022C-2490-99F4F5BFDF39}"/>
                </a:ext>
              </a:extLst>
            </p:cNvPr>
            <p:cNvSpPr txBox="1">
              <a:spLocks/>
            </p:cNvSpPr>
            <p:nvPr/>
          </p:nvSpPr>
          <p:spPr>
            <a:xfrm>
              <a:off x="4433101" y="4826000"/>
              <a:ext cx="6129160" cy="36933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GB" sz="1800" dirty="0">
                  <a:solidFill>
                    <a:schemeClr val="tx1"/>
                  </a:solidFill>
                </a:rPr>
                <a:t>https://</a:t>
              </a:r>
              <a:r>
                <a:rPr lang="en-GB" sz="1800" dirty="0" err="1">
                  <a:solidFill>
                    <a:schemeClr val="tx1"/>
                  </a:solidFill>
                </a:rPr>
                <a:t>github.com</a:t>
              </a:r>
              <a:r>
                <a:rPr lang="en-GB" sz="1800" dirty="0">
                  <a:solidFill>
                    <a:schemeClr val="tx1"/>
                  </a:solidFill>
                </a:rPr>
                <a:t>/</a:t>
              </a:r>
              <a:r>
                <a:rPr lang="en-GB" sz="1800" dirty="0" err="1">
                  <a:solidFill>
                    <a:schemeClr val="tx1"/>
                  </a:solidFill>
                </a:rPr>
                <a:t>worxspace</a:t>
              </a:r>
              <a:r>
                <a:rPr lang="en-GB" sz="1800" dirty="0">
                  <a:solidFill>
                    <a:schemeClr val="tx1"/>
                  </a:solidFill>
                </a:rPr>
                <a:t>/</a:t>
              </a:r>
              <a:r>
                <a:rPr lang="en-GB" sz="1800" dirty="0" err="1">
                  <a:solidFill>
                    <a:schemeClr val="tx1"/>
                  </a:solidFill>
                </a:rPr>
                <a:t>pspulumistarter</a:t>
              </a:r>
              <a:endParaRPr lang="en-GB" sz="1800" dirty="0">
                <a:solidFill>
                  <a:schemeClr val="tx1"/>
                </a:solidFill>
              </a:endParaRPr>
            </a:p>
          </p:txBody>
        </p:sp>
        <p:pic>
          <p:nvPicPr>
            <p:cNvPr id="1030" name="Picture 6" descr="Preview of your QR Code">
              <a:extLst>
                <a:ext uri="{FF2B5EF4-FFF2-40B4-BE49-F238E27FC236}">
                  <a16:creationId xmlns:a16="http://schemas.microsoft.com/office/drawing/2014/main" id="{629F9404-631A-C54A-B51C-DBF146E0B61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00681" y="1851528"/>
              <a:ext cx="2794000" cy="279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4348428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FE381F8E-136A-9F6A-5074-1DBF37A9F9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8467" y="2744714"/>
            <a:ext cx="9455063" cy="2190556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4A29EDF8-8A5D-99AD-DFF1-C98BB06E6164}"/>
              </a:ext>
            </a:extLst>
          </p:cNvPr>
          <p:cNvSpPr txBox="1"/>
          <p:nvPr/>
        </p:nvSpPr>
        <p:spPr>
          <a:xfrm>
            <a:off x="1052186" y="1689100"/>
            <a:ext cx="98892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err="1">
                <a:solidFill>
                  <a:srgbClr val="346296"/>
                </a:solidFill>
              </a:rPr>
              <a:t>Many</a:t>
            </a:r>
            <a:r>
              <a:rPr lang="fr-FR" sz="4000" b="1">
                <a:solidFill>
                  <a:srgbClr val="346296"/>
                </a:solidFill>
              </a:rPr>
              <a:t> </a:t>
            </a:r>
            <a:r>
              <a:rPr lang="fr-FR" sz="4000" b="1" err="1">
                <a:solidFill>
                  <a:srgbClr val="346296"/>
                </a:solidFill>
              </a:rPr>
              <a:t>thanks</a:t>
            </a:r>
            <a:r>
              <a:rPr lang="fr-FR" sz="4000" b="1">
                <a:solidFill>
                  <a:srgbClr val="346296"/>
                </a:solidFill>
              </a:rPr>
              <a:t> to </a:t>
            </a:r>
            <a:r>
              <a:rPr lang="fr-FR" sz="4000" b="1" err="1">
                <a:solidFill>
                  <a:srgbClr val="346296"/>
                </a:solidFill>
              </a:rPr>
              <a:t>our</a:t>
            </a:r>
            <a:r>
              <a:rPr lang="fr-FR" sz="4000" b="1">
                <a:solidFill>
                  <a:srgbClr val="346296"/>
                </a:solidFill>
              </a:rPr>
              <a:t> sponsors:</a:t>
            </a:r>
          </a:p>
        </p:txBody>
      </p:sp>
    </p:spTree>
    <p:extLst>
      <p:ext uri="{BB962C8B-B14F-4D97-AF65-F5344CB8AC3E}">
        <p14:creationId xmlns:p14="http://schemas.microsoft.com/office/powerpoint/2010/main" val="39848357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5DD075C4-D810-4874-0C14-C43B37D93F2D}"/>
              </a:ext>
            </a:extLst>
          </p:cNvPr>
          <p:cNvSpPr txBox="1">
            <a:spLocks/>
          </p:cNvSpPr>
          <p:nvPr/>
        </p:nvSpPr>
        <p:spPr>
          <a:xfrm>
            <a:off x="3467313" y="324853"/>
            <a:ext cx="788648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5400" b="1" kern="1200" dirty="0">
                <a:solidFill>
                  <a:srgbClr val="3B2B4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dirty="0">
                <a:solidFill>
                  <a:srgbClr val="346296"/>
                </a:solidFill>
                <a:latin typeface="+mn-lt"/>
                <a:ea typeface="+mn-ea"/>
                <a:cs typeface="+mn-cs"/>
              </a:rPr>
              <a:t>Ryan Bartram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93312970-1382-905E-DF3A-5D367E6E7736}"/>
              </a:ext>
            </a:extLst>
          </p:cNvPr>
          <p:cNvSpPr txBox="1">
            <a:spLocks/>
          </p:cNvSpPr>
          <p:nvPr/>
        </p:nvSpPr>
        <p:spPr>
          <a:xfrm>
            <a:off x="3467314" y="1852863"/>
            <a:ext cx="7505486" cy="41152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GB" sz="3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/>
              <a:t>Both Azure Cloud Engineers</a:t>
            </a:r>
          </a:p>
          <a:p>
            <a:pPr marL="0" indent="0">
              <a:buNone/>
            </a:pPr>
            <a:r>
              <a:rPr lang="en-US" sz="2800" dirty="0"/>
              <a:t>Both Automation/pwsh Advocates</a:t>
            </a:r>
          </a:p>
          <a:p>
            <a:pPr marL="0" indent="0">
              <a:buNone/>
            </a:pPr>
            <a:r>
              <a:rPr lang="en-US" sz="2800" dirty="0"/>
              <a:t>Both work at Worxspace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800" dirty="0"/>
              <a:t>In other words</a:t>
            </a:r>
          </a:p>
          <a:p>
            <a:pPr marL="0" indent="0">
              <a:buNone/>
            </a:pPr>
            <a:r>
              <a:rPr lang="en-US" sz="2800" dirty="0"/>
              <a:t>Same same, but different…</a:t>
            </a:r>
          </a:p>
          <a:p>
            <a:pPr marL="0" indent="0">
              <a:buNone/>
            </a:pPr>
            <a:r>
              <a:rPr lang="en-US" sz="2800" dirty="0"/>
              <a:t>But still same</a:t>
            </a:r>
          </a:p>
        </p:txBody>
      </p:sp>
      <p:pic>
        <p:nvPicPr>
          <p:cNvPr id="11" name="Picture 10" descr="A person smiling for the camera&#10;&#10;Description automatically generated with medium confidence">
            <a:extLst>
              <a:ext uri="{FF2B5EF4-FFF2-40B4-BE49-F238E27FC236}">
                <a16:creationId xmlns:a16="http://schemas.microsoft.com/office/drawing/2014/main" id="{85336E4A-6FC4-1B40-FC24-2AB1D3AB63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6077" y="3176017"/>
            <a:ext cx="2936952" cy="3385149"/>
          </a:xfrm>
          <a:prstGeom prst="rect">
            <a:avLst/>
          </a:prstGeom>
        </p:spPr>
      </p:pic>
      <p:pic>
        <p:nvPicPr>
          <p:cNvPr id="12" name="Picture 11" descr="A person wearing sunglasses and a hat&#10;&#10;Description automatically generated with medium confidence">
            <a:extLst>
              <a:ext uri="{FF2B5EF4-FFF2-40B4-BE49-F238E27FC236}">
                <a16:creationId xmlns:a16="http://schemas.microsoft.com/office/drawing/2014/main" id="{FDF19450-91DE-F033-030E-C2DAFD6457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202" y="324853"/>
            <a:ext cx="2989031" cy="3440385"/>
          </a:xfrm>
          <a:prstGeom prst="rect">
            <a:avLst/>
          </a:prstGeom>
        </p:spPr>
      </p:pic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75917D98-117D-EA78-BC5C-236A1FE26BD6}"/>
              </a:ext>
            </a:extLst>
          </p:cNvPr>
          <p:cNvSpPr txBox="1">
            <a:spLocks/>
          </p:cNvSpPr>
          <p:nvPr/>
        </p:nvSpPr>
        <p:spPr>
          <a:xfrm>
            <a:off x="4832834" y="5038807"/>
            <a:ext cx="394324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5400" b="1" kern="1200" dirty="0">
                <a:solidFill>
                  <a:srgbClr val="3B2B4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dirty="0">
                <a:solidFill>
                  <a:srgbClr val="346296"/>
                </a:solidFill>
                <a:latin typeface="+mn-lt"/>
                <a:ea typeface="+mn-ea"/>
                <a:cs typeface="+mn-cs"/>
              </a:rPr>
              <a:t>Jan Oehen</a:t>
            </a:r>
          </a:p>
        </p:txBody>
      </p:sp>
    </p:spTree>
    <p:extLst>
      <p:ext uri="{BB962C8B-B14F-4D97-AF65-F5344CB8AC3E}">
        <p14:creationId xmlns:p14="http://schemas.microsoft.com/office/powerpoint/2010/main" val="7510956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6C1A17-4556-6C9D-61AC-EC8F85255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Are you already onboard?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83A7F5-F182-B66F-D695-CE680D4FE0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3519452"/>
            <a:ext cx="4667935" cy="273662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b="1" dirty="0"/>
              <a:t>Newbie</a:t>
            </a:r>
          </a:p>
          <a:p>
            <a:r>
              <a:rPr lang="en-GB" dirty="0"/>
              <a:t>No experience of </a:t>
            </a:r>
            <a:r>
              <a:rPr lang="en-GB" dirty="0" err="1"/>
              <a:t>IaC</a:t>
            </a:r>
            <a:endParaRPr lang="en-GB" dirty="0"/>
          </a:p>
          <a:p>
            <a:r>
              <a:rPr lang="en-GB" dirty="0"/>
              <a:t>Not yet scarred by failure</a:t>
            </a:r>
          </a:p>
          <a:p>
            <a:r>
              <a:rPr lang="en-GB" dirty="0"/>
              <a:t>Perfect time to start</a:t>
            </a:r>
          </a:p>
          <a:p>
            <a:endParaRPr lang="en-GB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1D91061-6BED-8F93-7647-8D4BE221D5CC}"/>
              </a:ext>
            </a:extLst>
          </p:cNvPr>
          <p:cNvSpPr txBox="1">
            <a:spLocks/>
          </p:cNvSpPr>
          <p:nvPr/>
        </p:nvSpPr>
        <p:spPr>
          <a:xfrm>
            <a:off x="6095999" y="3519452"/>
            <a:ext cx="5620161" cy="273662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3200" kern="1200">
                <a:solidFill>
                  <a:srgbClr val="34629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GB" b="1" dirty="0"/>
              <a:t>Seasoned Vet</a:t>
            </a:r>
          </a:p>
          <a:p>
            <a:r>
              <a:rPr lang="en-GB" dirty="0"/>
              <a:t>Seen many builds fail</a:t>
            </a:r>
          </a:p>
          <a:p>
            <a:r>
              <a:rPr lang="en-GB" dirty="0"/>
              <a:t>Likely loyal to the tool and very opinionated</a:t>
            </a:r>
          </a:p>
          <a:p>
            <a:r>
              <a:rPr lang="en-GB" dirty="0"/>
              <a:t>Perfect time to switch</a:t>
            </a:r>
          </a:p>
        </p:txBody>
      </p:sp>
      <p:pic>
        <p:nvPicPr>
          <p:cNvPr id="2050" name="Picture 2" descr="How to help the newbie thrive and survive - Workopolis Hiring">
            <a:extLst>
              <a:ext uri="{FF2B5EF4-FFF2-40B4-BE49-F238E27FC236}">
                <a16:creationId xmlns:a16="http://schemas.microsoft.com/office/drawing/2014/main" id="{9A83A115-654F-631B-0B12-93FABBD945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183"/>
          <a:stretch/>
        </p:blipFill>
        <p:spPr bwMode="auto">
          <a:xfrm>
            <a:off x="1825968" y="1498906"/>
            <a:ext cx="2548680" cy="1839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Platform Engineering Challenge: Security vs. Dev Experience – The New Stack">
            <a:extLst>
              <a:ext uri="{FF2B5EF4-FFF2-40B4-BE49-F238E27FC236}">
                <a16:creationId xmlns:a16="http://schemas.microsoft.com/office/drawing/2014/main" id="{070E80B4-9C49-8047-7B77-46F57C4F63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" t="31859" r="54889" b="27499"/>
          <a:stretch/>
        </p:blipFill>
        <p:spPr bwMode="auto">
          <a:xfrm>
            <a:off x="7079085" y="1498906"/>
            <a:ext cx="2548680" cy="1839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6896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B167248-C99C-E892-89E1-4CBB81F02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529389"/>
            <a:ext cx="10515600" cy="1004637"/>
          </a:xfrm>
        </p:spPr>
        <p:txBody>
          <a:bodyPr/>
          <a:lstStyle/>
          <a:p>
            <a:r>
              <a:rPr lang="en-GB" dirty="0"/>
              <a:t>Challenger 1</a:t>
            </a:r>
          </a:p>
        </p:txBody>
      </p:sp>
      <p:pic>
        <p:nvPicPr>
          <p:cNvPr id="9" name="Picture 9">
            <a:extLst>
              <a:ext uri="{FF2B5EF4-FFF2-40B4-BE49-F238E27FC236}">
                <a16:creationId xmlns:a16="http://schemas.microsoft.com/office/drawing/2014/main" id="{776AC288-703A-8014-23CA-E040CDD7E9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1720" y="1085397"/>
            <a:ext cx="5676261" cy="46872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AA68081-8AEF-D8AA-DDAC-46E3FB2C6C4B}"/>
              </a:ext>
            </a:extLst>
          </p:cNvPr>
          <p:cNvSpPr txBox="1"/>
          <p:nvPr/>
        </p:nvSpPr>
        <p:spPr>
          <a:xfrm>
            <a:off x="6810042" y="3350410"/>
            <a:ext cx="2698439" cy="461665"/>
          </a:xfrm>
          <a:prstGeom prst="rect">
            <a:avLst/>
          </a:prstGeom>
          <a:solidFill>
            <a:srgbClr val="346398"/>
          </a:solidFill>
        </p:spPr>
        <p:txBody>
          <a:bodyPr wrap="square" rtlCol="0">
            <a:spAutoFit/>
          </a:bodyPr>
          <a:lstStyle/>
          <a:p>
            <a:r>
              <a:rPr lang="en-GB" sz="2400" b="1" i="1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SHOW-TOOL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4666A45-F4B6-2242-A6BF-EECD280988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01221" y="1421242"/>
            <a:ext cx="6116129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2594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B167248-C99C-E892-89E1-4CBB81F02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529389"/>
            <a:ext cx="10515600" cy="1004637"/>
          </a:xfrm>
        </p:spPr>
        <p:txBody>
          <a:bodyPr/>
          <a:lstStyle/>
          <a:p>
            <a:r>
              <a:rPr lang="en-GB" dirty="0"/>
              <a:t>Challenger 2</a:t>
            </a:r>
          </a:p>
        </p:txBody>
      </p:sp>
      <p:pic>
        <p:nvPicPr>
          <p:cNvPr id="9" name="Picture 9">
            <a:extLst>
              <a:ext uri="{FF2B5EF4-FFF2-40B4-BE49-F238E27FC236}">
                <a16:creationId xmlns:a16="http://schemas.microsoft.com/office/drawing/2014/main" id="{776AC288-703A-8014-23CA-E040CDD7E9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1720" y="1085397"/>
            <a:ext cx="5676261" cy="46872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AA68081-8AEF-D8AA-DDAC-46E3FB2C6C4B}"/>
              </a:ext>
            </a:extLst>
          </p:cNvPr>
          <p:cNvSpPr txBox="1"/>
          <p:nvPr/>
        </p:nvSpPr>
        <p:spPr>
          <a:xfrm>
            <a:off x="6810042" y="3350410"/>
            <a:ext cx="2698439" cy="461665"/>
          </a:xfrm>
          <a:prstGeom prst="rect">
            <a:avLst/>
          </a:prstGeom>
          <a:solidFill>
            <a:srgbClr val="346398"/>
          </a:solidFill>
        </p:spPr>
        <p:txBody>
          <a:bodyPr wrap="square" rtlCol="0">
            <a:spAutoFit/>
          </a:bodyPr>
          <a:lstStyle/>
          <a:p>
            <a:r>
              <a:rPr lang="en-GB" sz="2400" b="1" i="1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SHOW-TOOL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6665534-BEB3-7E4C-BCD6-29A71B8F5D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31667" y="1652075"/>
            <a:ext cx="6116129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0376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B167248-C99C-E892-89E1-4CBB81F02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529389"/>
            <a:ext cx="10515600" cy="1004637"/>
          </a:xfrm>
        </p:spPr>
        <p:txBody>
          <a:bodyPr/>
          <a:lstStyle/>
          <a:p>
            <a:r>
              <a:rPr lang="en-GB" dirty="0"/>
              <a:t>Challenger 3</a:t>
            </a:r>
          </a:p>
        </p:txBody>
      </p:sp>
      <p:pic>
        <p:nvPicPr>
          <p:cNvPr id="9" name="Picture 9">
            <a:extLst>
              <a:ext uri="{FF2B5EF4-FFF2-40B4-BE49-F238E27FC236}">
                <a16:creationId xmlns:a16="http://schemas.microsoft.com/office/drawing/2014/main" id="{776AC288-703A-8014-23CA-E040CDD7E9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1720" y="1085397"/>
            <a:ext cx="5676261" cy="46872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AA68081-8AEF-D8AA-DDAC-46E3FB2C6C4B}"/>
              </a:ext>
            </a:extLst>
          </p:cNvPr>
          <p:cNvSpPr txBox="1"/>
          <p:nvPr/>
        </p:nvSpPr>
        <p:spPr>
          <a:xfrm>
            <a:off x="6810042" y="3350410"/>
            <a:ext cx="2698439" cy="461665"/>
          </a:xfrm>
          <a:prstGeom prst="rect">
            <a:avLst/>
          </a:prstGeom>
          <a:solidFill>
            <a:srgbClr val="346398"/>
          </a:solidFill>
        </p:spPr>
        <p:txBody>
          <a:bodyPr wrap="square" rtlCol="0">
            <a:spAutoFit/>
          </a:bodyPr>
          <a:lstStyle/>
          <a:p>
            <a:r>
              <a:rPr lang="en-GB" sz="2400" b="1" i="1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SHOW-TOOL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A520E3F-670F-7F43-80CE-479D565012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89929" y="1652075"/>
            <a:ext cx="6116129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2580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B167248-C99C-E892-89E1-4CBB81F02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529389"/>
            <a:ext cx="10515600" cy="1004637"/>
          </a:xfrm>
        </p:spPr>
        <p:txBody>
          <a:bodyPr/>
          <a:lstStyle/>
          <a:p>
            <a:r>
              <a:rPr lang="en-GB" dirty="0"/>
              <a:t>Challenger 4</a:t>
            </a:r>
          </a:p>
        </p:txBody>
      </p:sp>
      <p:pic>
        <p:nvPicPr>
          <p:cNvPr id="9" name="Picture 9">
            <a:extLst>
              <a:ext uri="{FF2B5EF4-FFF2-40B4-BE49-F238E27FC236}">
                <a16:creationId xmlns:a16="http://schemas.microsoft.com/office/drawing/2014/main" id="{776AC288-703A-8014-23CA-E040CDD7E9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1720" y="1085397"/>
            <a:ext cx="5676261" cy="46872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AA68081-8AEF-D8AA-DDAC-46E3FB2C6C4B}"/>
              </a:ext>
            </a:extLst>
          </p:cNvPr>
          <p:cNvSpPr txBox="1"/>
          <p:nvPr/>
        </p:nvSpPr>
        <p:spPr>
          <a:xfrm>
            <a:off x="6810042" y="3350410"/>
            <a:ext cx="2698439" cy="461665"/>
          </a:xfrm>
          <a:prstGeom prst="rect">
            <a:avLst/>
          </a:prstGeom>
          <a:solidFill>
            <a:srgbClr val="346398"/>
          </a:solidFill>
        </p:spPr>
        <p:txBody>
          <a:bodyPr wrap="square" rtlCol="0">
            <a:spAutoFit/>
          </a:bodyPr>
          <a:lstStyle/>
          <a:p>
            <a:r>
              <a:rPr lang="en-GB" sz="2400" b="1" i="1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SHOW-TOOL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A611280-EDE0-6C44-B73B-A684130964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37013" y="1652075"/>
            <a:ext cx="6363871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4863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B167248-C99C-E892-89E1-4CBB81F02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529389"/>
            <a:ext cx="10515600" cy="1004637"/>
          </a:xfrm>
        </p:spPr>
        <p:txBody>
          <a:bodyPr/>
          <a:lstStyle/>
          <a:p>
            <a:r>
              <a:rPr lang="en-GB" dirty="0"/>
              <a:t>Demos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ACAFC7-78CB-98F9-FEF3-D3E8C9FF6E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1653758"/>
            <a:ext cx="10515600" cy="1500187"/>
          </a:xfrm>
        </p:spPr>
        <p:txBody>
          <a:bodyPr/>
          <a:lstStyle/>
          <a:p>
            <a:r>
              <a:rPr lang="en-GB" dirty="0"/>
              <a:t>We love Demos!</a:t>
            </a:r>
          </a:p>
        </p:txBody>
      </p:sp>
      <p:pic>
        <p:nvPicPr>
          <p:cNvPr id="9" name="Picture 9">
            <a:extLst>
              <a:ext uri="{FF2B5EF4-FFF2-40B4-BE49-F238E27FC236}">
                <a16:creationId xmlns:a16="http://schemas.microsoft.com/office/drawing/2014/main" id="{776AC288-703A-8014-23CA-E040CDD7E9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4191" y="615392"/>
            <a:ext cx="6127897" cy="50601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56716607"/>
      </p:ext>
    </p:extLst>
  </p:cSld>
  <p:clrMapOvr>
    <a:masterClrMapping/>
  </p:clrMapOvr>
</p:sld>
</file>

<file path=ppt/theme/theme1.xml><?xml version="1.0" encoding="utf-8"?>
<a:theme xmlns:a="http://schemas.openxmlformats.org/drawingml/2006/main" name="Titl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peaker's slid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ontent">
  <a:themeElements>
    <a:clrScheme name="PSConfE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26198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0563C1"/>
      </a:folHlink>
    </a:clrScheme>
    <a:fontScheme name="PSConfEU2022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2080</TotalTime>
  <Words>277</Words>
  <Application>Microsoft Macintosh PowerPoint</Application>
  <PresentationFormat>Widescreen</PresentationFormat>
  <Paragraphs>74</Paragraphs>
  <Slides>10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Arial</vt:lpstr>
      <vt:lpstr>Calibri</vt:lpstr>
      <vt:lpstr>Calibri Light</vt:lpstr>
      <vt:lpstr>Poppins</vt:lpstr>
      <vt:lpstr>Wingdings</vt:lpstr>
      <vt:lpstr>Title</vt:lpstr>
      <vt:lpstr>Speaker's slide</vt:lpstr>
      <vt:lpstr>Content</vt:lpstr>
      <vt:lpstr>PowerPoint Presentation</vt:lpstr>
      <vt:lpstr>PowerPoint Presentation</vt:lpstr>
      <vt:lpstr>PowerPoint Presentation</vt:lpstr>
      <vt:lpstr>Are you already onboard?</vt:lpstr>
      <vt:lpstr>Challenger 1</vt:lpstr>
      <vt:lpstr>Challenger 2</vt:lpstr>
      <vt:lpstr>Challenger 3</vt:lpstr>
      <vt:lpstr>Challenger 4</vt:lpstr>
      <vt:lpstr>Demos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Geoffroy Dubreuil</dc:creator>
  <cp:lastModifiedBy>Jan Oehen</cp:lastModifiedBy>
  <cp:revision>7</cp:revision>
  <dcterms:created xsi:type="dcterms:W3CDTF">2022-05-02T14:38:43Z</dcterms:created>
  <dcterms:modified xsi:type="dcterms:W3CDTF">2022-06-20T16:26:38Z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61a56b61-39d0-4ab7-8e33-c3d136c1c8ef_Enabled">
    <vt:lpwstr>true</vt:lpwstr>
  </property>
  <property fmtid="{D5CDD505-2E9C-101B-9397-08002B2CF9AE}" pid="3" name="MSIP_Label_61a56b61-39d0-4ab7-8e33-c3d136c1c8ef_SetDate">
    <vt:lpwstr>2022-06-18T08:36:58Z</vt:lpwstr>
  </property>
  <property fmtid="{D5CDD505-2E9C-101B-9397-08002B2CF9AE}" pid="4" name="MSIP_Label_61a56b61-39d0-4ab7-8e33-c3d136c1c8ef_Method">
    <vt:lpwstr>Privileged</vt:lpwstr>
  </property>
  <property fmtid="{D5CDD505-2E9C-101B-9397-08002B2CF9AE}" pid="5" name="MSIP_Label_61a56b61-39d0-4ab7-8e33-c3d136c1c8ef_Name">
    <vt:lpwstr>public-clean</vt:lpwstr>
  </property>
  <property fmtid="{D5CDD505-2E9C-101B-9397-08002B2CF9AE}" pid="6" name="MSIP_Label_61a56b61-39d0-4ab7-8e33-c3d136c1c8ef_SiteId">
    <vt:lpwstr>b23dbb3c-c932-46b8-a226-601155f98b4d</vt:lpwstr>
  </property>
  <property fmtid="{D5CDD505-2E9C-101B-9397-08002B2CF9AE}" pid="7" name="MSIP_Label_61a56b61-39d0-4ab7-8e33-c3d136c1c8ef_ActionId">
    <vt:lpwstr>8a0b38bb-01e5-4d43-bff6-3d9b5beb0d33</vt:lpwstr>
  </property>
  <property fmtid="{D5CDD505-2E9C-101B-9397-08002B2CF9AE}" pid="8" name="MSIP_Label_61a56b61-39d0-4ab7-8e33-c3d136c1c8ef_ContentBits">
    <vt:lpwstr>0</vt:lpwstr>
  </property>
</Properties>
</file>